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0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9" r:id="rId34"/>
    <p:sldId id="288" r:id="rId35"/>
    <p:sldId id="294" r:id="rId36"/>
    <p:sldId id="290" r:id="rId37"/>
    <p:sldId id="291" r:id="rId38"/>
    <p:sldId id="292" r:id="rId39"/>
    <p:sldId id="293" r:id="rId40"/>
    <p:sldId id="295" r:id="rId41"/>
    <p:sldId id="296" r:id="rId42"/>
    <p:sldId id="297" r:id="rId43"/>
    <p:sldId id="298" r:id="rId44"/>
    <p:sldId id="299" r:id="rId45"/>
    <p:sldId id="302" r:id="rId46"/>
    <p:sldId id="300" r:id="rId47"/>
    <p:sldId id="301" r:id="rId48"/>
    <p:sldId id="303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8" Type="http://schemas.openxmlformats.org/officeDocument/2006/relationships/slide" Target="slides/slide7.xml" /><Relationship Id="rId51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362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476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897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930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1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180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94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337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2549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297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304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616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6D1BC6AB-79F2-0348-AC2A-F4D37C5AF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23658"/>
            <a:ext cx="12191999" cy="685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1123FB-81A9-634B-8909-258777114CD7}"/>
              </a:ext>
            </a:extLst>
          </p:cNvPr>
          <p:cNvSpPr txBox="1"/>
          <p:nvPr/>
        </p:nvSpPr>
        <p:spPr>
          <a:xfrm>
            <a:off x="485588" y="0"/>
            <a:ext cx="117064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6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Cultivated plants and cereal crops </a:t>
            </a:r>
          </a:p>
        </p:txBody>
      </p:sp>
    </p:spTree>
    <p:extLst>
      <p:ext uri="{BB962C8B-B14F-4D97-AF65-F5344CB8AC3E}">
        <p14:creationId xmlns:p14="http://schemas.microsoft.com/office/powerpoint/2010/main" val="154828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829BD-2285-D349-9E58-3DFAF4333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Braches of economic botany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2E116-E342-C747-A69F-D7D0761CE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309" y="1853754"/>
            <a:ext cx="10130369" cy="4199727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80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Economic botany </a:t>
            </a:r>
            <a:r>
              <a:rPr lang="en-US" sz="1800">
                <a:latin typeface="Arial Rounded MT Bold" panose="020F0704030504030204" pitchFamily="34" charset="0"/>
              </a:rPr>
              <a:t>is a branch of botany that deals with the commercial exploitation of plants by people, in simple words, it is the intraction of people with plants.</a:t>
            </a:r>
          </a:p>
          <a:p>
            <a:r>
              <a:rPr lang="en-US" sz="1800">
                <a:latin typeface="Arial Rounded MT Bold" panose="020F0704030504030204" pitchFamily="34" charset="0"/>
              </a:rPr>
              <a:t>Branches of economic botany 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>
                <a:latin typeface="Arial Rounded MT Bold" panose="020F0704030504030204" pitchFamily="34" charset="0"/>
              </a:rPr>
              <a:t>Agriculture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>
                <a:latin typeface="Arial Rounded MT Bold" panose="020F0704030504030204" pitchFamily="34" charset="0"/>
              </a:rPr>
              <a:t>Horticulture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>
                <a:latin typeface="Arial Rounded MT Bold" panose="020F0704030504030204" pitchFamily="34" charset="0"/>
              </a:rPr>
              <a:t>Forestry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>
                <a:latin typeface="Arial Rounded MT Bold" panose="020F0704030504030204" pitchFamily="34" charset="0"/>
              </a:rPr>
              <a:t>Plant breeding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>
                <a:latin typeface="Arial Rounded MT Bold" panose="020F0704030504030204" pitchFamily="34" charset="0"/>
              </a:rPr>
              <a:t>Pharmcolnogy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>
                <a:latin typeface="Arial Rounded MT Bold" panose="020F0704030504030204" pitchFamily="34" charset="0"/>
              </a:rPr>
              <a:t>Plant pathology </a:t>
            </a:r>
          </a:p>
        </p:txBody>
      </p:sp>
    </p:spTree>
    <p:extLst>
      <p:ext uri="{BB962C8B-B14F-4D97-AF65-F5344CB8AC3E}">
        <p14:creationId xmlns:p14="http://schemas.microsoft.com/office/powerpoint/2010/main" val="4085375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0EDFD-0B3B-7049-AC50-029FD9765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Classification of crop plants: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11591-F156-AC47-B666-CAEAB920B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34" y="2101104"/>
            <a:ext cx="11934265" cy="4902572"/>
          </a:xfrm>
        </p:spPr>
        <p:txBody>
          <a:bodyPr>
            <a:noAutofit/>
          </a:bodyPr>
          <a:lstStyle/>
          <a:p>
            <a:r>
              <a:rPr lang="en-US" sz="2800">
                <a:solidFill>
                  <a:schemeClr val="accent3">
                    <a:lumMod val="75000"/>
                  </a:schemeClr>
                </a:solidFill>
                <a:latin typeface="Arial Rounded MT Bold" panose="020F0704030504030204" pitchFamily="34" charset="0"/>
              </a:rPr>
              <a:t>Classification of crop plants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>
                <a:latin typeface="Arial Rounded MT Bold" panose="020F0704030504030204" pitchFamily="34" charset="0"/>
              </a:rPr>
              <a:t>Classification based on growing season: </a:t>
            </a:r>
          </a:p>
          <a:p>
            <a:r>
              <a:rPr lang="en-US" sz="2400">
                <a:latin typeface="Arial Rounded MT Bold" panose="020F0704030504030204" pitchFamily="34" charset="0"/>
              </a:rPr>
              <a:t>Kharif, Rainy season or Moonsoon crops are grown in monsoon months from June to October, examples:- Maize, Rice, Cotton, Jower, Bajra etc.</a:t>
            </a:r>
          </a:p>
          <a:p>
            <a:r>
              <a:rPr lang="en-US" sz="2400">
                <a:latin typeface="Arial Rounded MT Bold" panose="020F0704030504030204" pitchFamily="34" charset="0"/>
              </a:rPr>
              <a:t>Rabi, winter or cold  season crops are growns in winter season from October to March e.g. Whaet, Gram, sunflower etc.</a:t>
            </a:r>
          </a:p>
          <a:p>
            <a:r>
              <a:rPr lang="en-US" sz="2400">
                <a:latin typeface="Arial Rounded MT Bold" panose="020F0704030504030204" pitchFamily="34" charset="0"/>
              </a:rPr>
              <a:t>Summer or zaid crops are grown in summer month from March to June e.g. Watermelon, pumpkin, gourds etc. </a:t>
            </a:r>
          </a:p>
        </p:txBody>
      </p:sp>
    </p:spTree>
    <p:extLst>
      <p:ext uri="{BB962C8B-B14F-4D97-AF65-F5344CB8AC3E}">
        <p14:creationId xmlns:p14="http://schemas.microsoft.com/office/powerpoint/2010/main" val="2004748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E91F1-508A-574E-89B3-628219C09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Classification based on use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33CB1-DC73-BC45-8529-85301EEDB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962" y="2115224"/>
            <a:ext cx="9603275" cy="3450613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>
                <a:latin typeface="Arial Rounded MT Bold" panose="020F0704030504030204" pitchFamily="34" charset="0"/>
              </a:rPr>
              <a:t>Grains crop – Rice, Wheat, Maize, Barley, Jowas etc.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>
                <a:latin typeface="Arial Rounded MT Bold" panose="020F0704030504030204" pitchFamily="34" charset="0"/>
              </a:rPr>
              <a:t>Pulses or legumes crops – green gram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>
                <a:latin typeface="Arial Rounded MT Bold" panose="020F0704030504030204" pitchFamily="34" charset="0"/>
              </a:rPr>
              <a:t>Vegetables crops – ladyfinger, beans, brinjal, tomato etc.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>
                <a:latin typeface="Arial Rounded MT Bold" panose="020F0704030504030204" pitchFamily="34" charset="0"/>
              </a:rPr>
              <a:t>Sugar crops – Sugarcane, Sugarbeet etc.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>
                <a:latin typeface="Arial Rounded MT Bold" panose="020F0704030504030204" pitchFamily="34" charset="0"/>
              </a:rPr>
              <a:t>Roots crops – potato, yam etc.</a:t>
            </a:r>
          </a:p>
        </p:txBody>
      </p:sp>
    </p:spTree>
    <p:extLst>
      <p:ext uri="{BB962C8B-B14F-4D97-AF65-F5344CB8AC3E}">
        <p14:creationId xmlns:p14="http://schemas.microsoft.com/office/powerpoint/2010/main" val="804623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8D4CE-41BA-D045-AA9D-7B6FD40ED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933" y="452738"/>
            <a:ext cx="10445332" cy="947997"/>
          </a:xfrm>
        </p:spPr>
        <p:txBody>
          <a:bodyPr>
            <a:noAutofit/>
          </a:bodyPr>
          <a:lstStyle/>
          <a:p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Classification based on economic importance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38D36-96F7-3349-AA39-34315FC4A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921" y="2112186"/>
            <a:ext cx="4457991" cy="3509431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/>
              <a:t>Cash crop :- These crops are grown for earning money e.g. sugarcane, cotton etc.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Food crops :- These crops are grown food for humans and fodder for cattle e.g. Wheat, Rice, Maize, Jowas etc.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C13CC46-FB0F-FD4F-B2A4-5588C50ED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058" y="1887090"/>
            <a:ext cx="6757147" cy="3734527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7880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2A712-AA03-3D47-8B3B-B8726D7B7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Crop production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5E9D1-38A6-BD43-ABE0-79C367669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874" y="1853754"/>
            <a:ext cx="9603275" cy="345061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800">
                <a:latin typeface="Arial Rounded MT Bold" panose="020F0704030504030204" pitchFamily="34" charset="0"/>
              </a:rPr>
              <a:t>Dr. Morman Ernest Borlaug is the father of Green Revolution and winner of Nobel peace Prize in 1970.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>
                <a:latin typeface="Arial Rounded MT Bold" panose="020F0704030504030204" pitchFamily="34" charset="0"/>
              </a:rPr>
              <a:t>Dr. Mankombu Sambasivan Swaminathan is the father of Green Revolution in India.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>
                <a:latin typeface="Arial Rounded MT Bold" panose="020F0704030504030204" pitchFamily="34" charset="0"/>
              </a:rPr>
              <a:t>Crop production in india is shown with the help of  π – chart </a:t>
            </a:r>
          </a:p>
        </p:txBody>
      </p:sp>
    </p:spTree>
    <p:extLst>
      <p:ext uri="{BB962C8B-B14F-4D97-AF65-F5344CB8AC3E}">
        <p14:creationId xmlns:p14="http://schemas.microsoft.com/office/powerpoint/2010/main" val="927176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57D0F-FE4E-6E46-8405-AE634B0D3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0BEEC50-2A4D-584A-8020-60FCE2900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1941"/>
            <a:ext cx="12192000" cy="6574117"/>
          </a:xfrm>
        </p:spPr>
      </p:pic>
    </p:spTree>
    <p:extLst>
      <p:ext uri="{BB962C8B-B14F-4D97-AF65-F5344CB8AC3E}">
        <p14:creationId xmlns:p14="http://schemas.microsoft.com/office/powerpoint/2010/main" val="1596748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0F11DE92-7CA7-0F4E-B1A0-922BB3FAE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061" y="-3257176"/>
            <a:ext cx="7395883" cy="6686176"/>
          </a:xfrm>
        </p:spPr>
        <p:txBody>
          <a:bodyPr/>
          <a:lstStyle/>
          <a:p>
            <a:br>
              <a:rPr lang="en-US"/>
            </a:br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494E2FEF-F586-4D46-AE0A-4584BC55E7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4332941" cy="685800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AECD31-C496-3D43-8DE6-14BDB6B6577F}"/>
              </a:ext>
            </a:extLst>
          </p:cNvPr>
          <p:cNvSpPr txBox="1"/>
          <p:nvPr/>
        </p:nvSpPr>
        <p:spPr>
          <a:xfrm>
            <a:off x="5538321" y="34290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70DBC0-47AE-C84E-BFCE-A0AFCB070215}"/>
              </a:ext>
            </a:extLst>
          </p:cNvPr>
          <p:cNvSpPr txBox="1"/>
          <p:nvPr/>
        </p:nvSpPr>
        <p:spPr>
          <a:xfrm>
            <a:off x="4519801" y="882898"/>
            <a:ext cx="7395883" cy="4823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800">
                <a:latin typeface="Arial Rounded MT Bold" panose="020F0704030504030204" pitchFamily="34" charset="0"/>
              </a:rPr>
              <a:t>Nikolai Ivanovich Vavilov was a prominent Russian and Soviet botanist and genetified best known for having idenrified the centres of origin in cultivated plants. </a:t>
            </a:r>
          </a:p>
          <a:p>
            <a:pPr marL="457200" indent="-4572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800">
                <a:latin typeface="Arial Rounded MT Bold" panose="020F0704030504030204" pitchFamily="34" charset="0"/>
              </a:rPr>
              <a:t>He Devoted his life to the study and improvement of wheat , corn, and other cereal crops that sustain the global population </a:t>
            </a:r>
          </a:p>
        </p:txBody>
      </p:sp>
    </p:spTree>
    <p:extLst>
      <p:ext uri="{BB962C8B-B14F-4D97-AF65-F5344CB8AC3E}">
        <p14:creationId xmlns:p14="http://schemas.microsoft.com/office/powerpoint/2010/main" val="4227222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CAB52-C15D-C244-A84A-04E093542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i="1" u="sng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Center of origin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91383AA-EB48-9F42-96F1-513B6C1F79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853754"/>
            <a:ext cx="6824383" cy="4199727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4DE7BE18-EA0B-9247-9453-008F1D24A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4383" y="1871383"/>
            <a:ext cx="5367617" cy="418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10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F8F36-AC54-9641-AF4F-4C9AF0E48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Vavilov Eight centre of origin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115970-1A97-6E46-9335-A74339D6575C}"/>
              </a:ext>
            </a:extLst>
          </p:cNvPr>
          <p:cNvSpPr txBox="1"/>
          <p:nvPr/>
        </p:nvSpPr>
        <p:spPr>
          <a:xfrm>
            <a:off x="353319" y="1853754"/>
            <a:ext cx="11799794" cy="4775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000">
                <a:latin typeface="Arial Rounded MT Bold" panose="020F0704030504030204" pitchFamily="34" charset="0"/>
              </a:rPr>
              <a:t>Chinese center</a:t>
            </a:r>
          </a:p>
          <a:p>
            <a:pPr marL="457200" indent="-4572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000">
                <a:latin typeface="Arial Rounded MT Bold" panose="020F0704030504030204" pitchFamily="34" charset="0"/>
              </a:rPr>
              <a:t>Indian centre</a:t>
            </a:r>
          </a:p>
          <a:p>
            <a:pPr marL="457200" indent="-4572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000">
                <a:latin typeface="Arial Rounded MT Bold" panose="020F0704030504030204" pitchFamily="34" charset="0"/>
              </a:rPr>
              <a:t>Asiatic  centre </a:t>
            </a:r>
          </a:p>
          <a:p>
            <a:pPr marL="457200" indent="-4572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000">
                <a:latin typeface="Arial Rounded MT Bold" panose="020F0704030504030204" pitchFamily="34" charset="0"/>
              </a:rPr>
              <a:t>Near eastern centre</a:t>
            </a:r>
          </a:p>
          <a:p>
            <a:pPr marL="457200" indent="-4572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000">
                <a:latin typeface="Arial Rounded MT Bold" panose="020F0704030504030204" pitchFamily="34" charset="0"/>
              </a:rPr>
              <a:t>Mediterranean centre</a:t>
            </a:r>
          </a:p>
          <a:p>
            <a:pPr marL="457200" indent="-4572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000">
                <a:latin typeface="Arial Rounded MT Bold" panose="020F0704030504030204" pitchFamily="34" charset="0"/>
              </a:rPr>
              <a:t>Assyinian centre</a:t>
            </a:r>
          </a:p>
          <a:p>
            <a:pPr marL="457200" indent="-4572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000">
                <a:latin typeface="Arial Rounded MT Bold" panose="020F0704030504030204" pitchFamily="34" charset="0"/>
              </a:rPr>
              <a:t>South Mexican and centre American centre</a:t>
            </a:r>
          </a:p>
          <a:p>
            <a:pPr marL="457200" indent="-4572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000">
                <a:latin typeface="Arial Rounded MT Bold" panose="020F0704030504030204" pitchFamily="34" charset="0"/>
              </a:rPr>
              <a:t>South American centre</a:t>
            </a:r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02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794AF-25F8-A24A-8B3D-ADCEA1E03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(i). Chinese centre</a:t>
            </a:r>
            <a:r>
              <a:rPr lang="en-US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875A57-BA4B-F44D-8B57-F6BC9D7CF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872" y="1853754"/>
            <a:ext cx="9603275" cy="4199727"/>
          </a:xfrm>
        </p:spPr>
        <p:txBody>
          <a:bodyPr>
            <a:noAutofit/>
          </a:bodyPr>
          <a:lstStyle/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1400">
                <a:latin typeface="Arial Rounded MT Bold" panose="020F0704030504030204" pitchFamily="34" charset="0"/>
              </a:rPr>
              <a:t>The largest independent centre which includes the mountainous regions of central and western china, and adjacent lowlands.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1400">
                <a:latin typeface="Arial Rounded MT Bold" panose="020F0704030504030204" pitchFamily="34" charset="0"/>
              </a:rPr>
              <a:t>A total of 36 endmic plants are listed, among which are few knows to us as important crop.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1400">
                <a:latin typeface="Arial Rounded MT Bold" panose="020F0704030504030204" pitchFamily="34" charset="0"/>
              </a:rPr>
              <a:t>Cereals :- Asian rice, proso and fextail millet, Italian millet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1400">
                <a:latin typeface="Arial Rounded MT Bold" panose="020F0704030504030204" pitchFamily="34" charset="0"/>
              </a:rPr>
              <a:t>Pulses :- Soybean, adzukl bean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1400">
                <a:latin typeface="Arial Rounded MT Bold" panose="020F0704030504030204" pitchFamily="34" charset="0"/>
              </a:rPr>
              <a:t>Root and tuber crops :- Turnip, yams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1400">
                <a:latin typeface="Arial Rounded MT Bold" panose="020F0704030504030204" pitchFamily="34" charset="0"/>
              </a:rPr>
              <a:t>Oil crops :- rape seed 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1400">
                <a:latin typeface="Arial Rounded MT Bold" panose="020F0704030504030204" pitchFamily="34" charset="0"/>
              </a:rPr>
              <a:t>Fruit &amp; nuts :- chinese hickory, chestnut, persimmom, litchi, apricot, peach 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1400">
                <a:latin typeface="Arial Rounded MT Bold" panose="020F0704030504030204" pitchFamily="34" charset="0"/>
              </a:rPr>
              <a:t>Vegetables &amp; spices :- chinese cabbage, ginger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1400">
                <a:latin typeface="Arial Rounded MT Bold" panose="020F0704030504030204" pitchFamily="34" charset="0"/>
              </a:rPr>
              <a:t>Stimulants :- Tea, ginseng, campor </a:t>
            </a:r>
          </a:p>
        </p:txBody>
      </p:sp>
    </p:spTree>
    <p:extLst>
      <p:ext uri="{BB962C8B-B14F-4D97-AF65-F5344CB8AC3E}">
        <p14:creationId xmlns:p14="http://schemas.microsoft.com/office/powerpoint/2010/main" val="2813158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568DE-8451-0E46-BCE7-CAD290850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(II) ndian centrea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C8469-E9CD-C740-BD3C-B30A1DA23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999" y="2059195"/>
            <a:ext cx="9603275" cy="3450613"/>
          </a:xfrm>
        </p:spPr>
        <p:txBody>
          <a:bodyPr/>
          <a:lstStyle/>
          <a:p>
            <a:r>
              <a:rPr lang="en-US"/>
              <a:t>This area has two subcentres.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Main Centre(Himdustan) : Includes Assam and Burma, but not Northwest India, Panjab, nor Northwest Frontier provinces.</a:t>
            </a:r>
          </a:p>
          <a:p>
            <a:r>
              <a:rPr lang="en-US"/>
              <a:t>In this area, 117 plants were considered to be endemic.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Indo – Malayan Centre :- Includes Indo- China and the Malay Archipelago.</a:t>
            </a:r>
          </a:p>
          <a:p>
            <a:r>
              <a:rPr lang="en-US"/>
              <a:t>Fifty-five plant were listed, including.</a:t>
            </a:r>
          </a:p>
        </p:txBody>
      </p:sp>
    </p:spTree>
    <p:extLst>
      <p:ext uri="{BB962C8B-B14F-4D97-AF65-F5344CB8AC3E}">
        <p14:creationId xmlns:p14="http://schemas.microsoft.com/office/powerpoint/2010/main" val="3521303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D6725-2B40-894B-A4AD-6F74971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54412"/>
            <a:ext cx="9603275" cy="3411934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000">
                <a:latin typeface="Arial Rounded MT Bold" panose="020F0704030504030204" pitchFamily="34" charset="0"/>
              </a:rPr>
              <a:t>Ceora– Asian rice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000">
                <a:latin typeface="Arial Rounded MT Bold" panose="020F0704030504030204" pitchFamily="34" charset="0"/>
              </a:rPr>
              <a:t>Pulses – Pigeon pea, jack bean, winged bean, Moth bean, rice bean.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000">
                <a:latin typeface="Arial Rounded MT Bold" panose="020F0704030504030204" pitchFamily="34" charset="0"/>
              </a:rPr>
              <a:t>Roots &amp; tubers – Yams, arrowroot, taro.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000">
                <a:latin typeface="Arial Rounded MT Bold" panose="020F0704030504030204" pitchFamily="34" charset="0"/>
              </a:rPr>
              <a:t>Oil crops – cocnut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000">
                <a:latin typeface="Arial Rounded MT Bold" panose="020F0704030504030204" pitchFamily="34" charset="0"/>
              </a:rPr>
              <a:t>Fruit &amp; nuts – bread fruit, orange, banana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000">
                <a:latin typeface="Arial Rounded MT Bold" panose="020F0704030504030204" pitchFamily="34" charset="0"/>
              </a:rPr>
              <a:t>Vegetables &amp; spices – Cucumber, eggplant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000">
                <a:latin typeface="Arial Rounded MT Bold" panose="020F0704030504030204" pitchFamily="34" charset="0"/>
              </a:rPr>
              <a:t>Fibre plants – Coconut, jute</a:t>
            </a:r>
          </a:p>
          <a:p>
            <a:pPr marL="457200" indent="-457200">
              <a:buFont typeface="+mj-lt"/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843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8C7D6-7ED0-CE4F-B5A7-A7E7FF507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(III) Central Asiatic centre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D8A6E-2F72-E84C-AF49-3C681D19C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Include, Northwest india ( Punjab, Northwest Frontier Provinces and kashmir),  Afghanistan, Tadjikistan, Uzbekistan, and Western Tain – shan.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This centre lists 43 plants including many wheats.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Grains &amp; Legumes :- comman wheat, pea, chickpea, flax, Horse bea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Fiber plants :- Hamp, cotton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Vegetables :- Onion, Garlic, Spinach, carrot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Fruit :- Pistacia, pear, Grape, Apple 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73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7E16D-9BE3-3A40-B961-DA8CA4A94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(IV) Near eastern centre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00527-7962-EB48-8A73-84531D10E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600">
                <a:latin typeface="Arial Rounded MT Bold" panose="020F0704030504030204" pitchFamily="34" charset="0"/>
              </a:rPr>
              <a:t>Includes interior of Asia Minor, all of Tanscaucasia, Iran, and the highlands of Turkmenistan.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>
                <a:latin typeface="Arial Rounded MT Bold" panose="020F0704030504030204" pitchFamily="34" charset="0"/>
              </a:rPr>
              <a:t>The region listed 83 spices including 9 spieces of wheat.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>
                <a:latin typeface="Arial Rounded MT Bold" panose="020F0704030504030204" pitchFamily="34" charset="0"/>
              </a:rPr>
              <a:t>Cereal :- Wheat barley, rye, oat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>
                <a:latin typeface="Arial Rounded MT Bold" panose="020F0704030504030204" pitchFamily="34" charset="0"/>
              </a:rPr>
              <a:t>Pulses :- Pea, Chickpea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>
                <a:latin typeface="Arial Rounded MT Bold" panose="020F0704030504030204" pitchFamily="34" charset="0"/>
              </a:rPr>
              <a:t>Root &amp; tuber crops :- Carrot, Reddish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>
                <a:latin typeface="Arial Rounded MT Bold" panose="020F0704030504030204" pitchFamily="34" charset="0"/>
              </a:rPr>
              <a:t>Fruit &amp; nuts :- Apple, Pear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>
                <a:latin typeface="Arial Rounded MT Bold" panose="020F0704030504030204" pitchFamily="34" charset="0"/>
              </a:rPr>
              <a:t>Oil crops :- Rape seed, Flax, Olive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>
                <a:latin typeface="Arial Rounded MT Bold" panose="020F0704030504030204" pitchFamily="34" charset="0"/>
              </a:rPr>
              <a:t>Vegetables &amp; spices :- Onion, Saffron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>
                <a:latin typeface="Arial Rounded MT Bold" panose="020F0704030504030204" pitchFamily="34" charset="0"/>
              </a:rPr>
              <a:t>Stimulants :- Peppy, Belladonna </a:t>
            </a:r>
          </a:p>
        </p:txBody>
      </p:sp>
    </p:spTree>
    <p:extLst>
      <p:ext uri="{BB962C8B-B14F-4D97-AF65-F5344CB8AC3E}">
        <p14:creationId xmlns:p14="http://schemas.microsoft.com/office/powerpoint/2010/main" val="1674852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4D525-5596-A946-9184-57A7BCF64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(V) mediterranean centre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98BA8-D39F-1C49-A8F5-025472007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Includes the borders of the Mediterranean sea.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This region lists 84 plants including olive and many cultivated vegetables and forages.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Cereal &amp; legumes :- Durum wheat, Emmer, Spelt, Sand oats, Pea, Lupine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Forage plants :- Egyptian clover, White clover, Crimson clover, Serrandella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Oil &amp; fibre plants :- Flax, Rape, Black mustard, Olive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Vegetables :- Garden beet, Cabbage, Celery, Parsnip, Rhubarb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Oil &amp; spice plants :- Caraway, Anise , Thyme, Hop</a:t>
            </a:r>
          </a:p>
        </p:txBody>
      </p:sp>
    </p:spTree>
    <p:extLst>
      <p:ext uri="{BB962C8B-B14F-4D97-AF65-F5344CB8AC3E}">
        <p14:creationId xmlns:p14="http://schemas.microsoft.com/office/powerpoint/2010/main" val="2586004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E7F00-88CC-D242-A3A5-5B3B4C7CB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(VI) Abyssinian centre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4E037-7AFC-FF4D-B75B-698C9A42D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Include Abyssinian, Eeitrea and part of Somali.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This region lists 38 speices; rich in wheat and barley.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Cereals :- African rice , Pearl millet, Sorghum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Pulses :- Cowpea, Bambara, Groundnut, Hyacinth bean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Roots &amp; tuber crops :- yam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Oil crops :- Oil palm, Castor bean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Fruit &amp; nuts :- Baobab, Watermelon , Melon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Vegetables &amp; Species :- Okra, Sesamum spp. , Solanum spp.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Fibres :- Kenaf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Stimulants :- Coffee</a:t>
            </a:r>
          </a:p>
        </p:txBody>
      </p:sp>
    </p:spTree>
    <p:extLst>
      <p:ext uri="{BB962C8B-B14F-4D97-AF65-F5344CB8AC3E}">
        <p14:creationId xmlns:p14="http://schemas.microsoft.com/office/powerpoint/2010/main" val="1923316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5F9B6-6E34-F94C-B84E-C52319483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(VII) South Mexican and central  american Central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27E40-9481-D745-800F-6E28F2B01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Includes southern section of Mexico, Guatemala, Honduras and Costa Rica.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Grains &amp; Legumes :- Maize, Common bean, Lima bean, Jack bean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Melon plants :- Malabar gourd, Winter pumpkin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Fibre plants :- Upland cotton, Bourbon cotton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>
                <a:latin typeface="Arial Rounded MT Bold" panose="020F0704030504030204" pitchFamily="34" charset="0"/>
              </a:rPr>
              <a:t>Miscellaneous :- Sweetpotato, Arrowroot, pepper, Papaya, Cacao</a:t>
            </a:r>
          </a:p>
        </p:txBody>
      </p:sp>
    </p:spTree>
    <p:extLst>
      <p:ext uri="{BB962C8B-B14F-4D97-AF65-F5344CB8AC3E}">
        <p14:creationId xmlns:p14="http://schemas.microsoft.com/office/powerpoint/2010/main" val="3642156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9C873-D25A-654E-B53B-4BC3FE835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(VIII). A) south american centre ( 62 plants listed)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F6665-6118-DE4C-B215-BE9DE491C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362" y="2076576"/>
            <a:ext cx="9603275" cy="3450613"/>
          </a:xfrm>
        </p:spPr>
        <p:txBody>
          <a:bodyPr>
            <a:noAutofit/>
          </a:bodyPr>
          <a:lstStyle/>
          <a:p>
            <a:r>
              <a:rPr lang="en-US" sz="1800">
                <a:latin typeface="Arial Rounded MT Bold" panose="020F0704030504030204" pitchFamily="34" charset="0"/>
              </a:rPr>
              <a:t>Three subcenters are found.</a:t>
            </a:r>
          </a:p>
          <a:p>
            <a:r>
              <a:rPr lang="en-US" sz="1800">
                <a:latin typeface="Arial Rounded MT Bold" panose="020F0704030504030204" pitchFamily="34" charset="0"/>
              </a:rPr>
              <a:t>Peruvian, Ecuadorean, Bolivian centre : comprised mainly of the high mountanious areas, formerly the centre of the Megalithic or Pre- Inca civilization.</a:t>
            </a:r>
          </a:p>
          <a:p>
            <a:r>
              <a:rPr lang="en-US" sz="1800">
                <a:latin typeface="Arial Rounded MT Bold" panose="020F0704030504030204" pitchFamily="34" charset="0"/>
              </a:rPr>
              <a:t>Endemic plants of the Puna and Sierra high elevation districts included :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>
                <a:latin typeface="Arial Rounded MT Bold" panose="020F0704030504030204" pitchFamily="34" charset="0"/>
              </a:rPr>
              <a:t>Grains &amp; legumes :- Starchy maize, Lime bean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>
                <a:latin typeface="Arial Rounded MT Bold" panose="020F0704030504030204" pitchFamily="34" charset="0"/>
              </a:rPr>
              <a:t>Root tubers :- Ediblecanna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>
                <a:latin typeface="Arial Rounded MT Bold" panose="020F0704030504030204" pitchFamily="34" charset="0"/>
              </a:rPr>
              <a:t>Vegetables crops :- Pepino, Tomato, Ground cherry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>
                <a:latin typeface="Arial Rounded MT Bold" panose="020F0704030504030204" pitchFamily="34" charset="0"/>
              </a:rPr>
              <a:t>Fiber plants :- Egyptian cotton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>
                <a:latin typeface="Arial Rounded MT Bold" panose="020F0704030504030204" pitchFamily="34" charset="0"/>
              </a:rPr>
              <a:t>Fruit &amp; Miscellaneous :- Passion flower, Guava , Heilborn, Tabacco</a:t>
            </a:r>
          </a:p>
        </p:txBody>
      </p:sp>
    </p:spTree>
    <p:extLst>
      <p:ext uri="{BB962C8B-B14F-4D97-AF65-F5344CB8AC3E}">
        <p14:creationId xmlns:p14="http://schemas.microsoft.com/office/powerpoint/2010/main" val="1355199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AC790-E2A8-3842-81EE-FEFC0F275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(Viii). B) chiloe centre ( island near the coast of southern chile)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68940-FA88-AA40-B27A-4A90D51C7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857500"/>
            <a:ext cx="9603275" cy="2608845"/>
          </a:xfrm>
        </p:spPr>
        <p:txBody>
          <a:bodyPr>
            <a:normAutofit/>
          </a:bodyPr>
          <a:lstStyle/>
          <a:p>
            <a:r>
              <a:rPr lang="en-US" sz="3600">
                <a:latin typeface="Arial Rounded MT Bold" panose="020F0704030504030204" pitchFamily="34" charset="0"/>
              </a:rPr>
              <a:t>Common Potato (2n = 48)</a:t>
            </a:r>
          </a:p>
          <a:p>
            <a:r>
              <a:rPr lang="en-US" sz="3600">
                <a:latin typeface="Arial Rounded MT Bold" panose="020F0704030504030204" pitchFamily="34" charset="0"/>
              </a:rPr>
              <a:t>Wild strawberry</a:t>
            </a:r>
          </a:p>
        </p:txBody>
      </p:sp>
    </p:spTree>
    <p:extLst>
      <p:ext uri="{BB962C8B-B14F-4D97-AF65-F5344CB8AC3E}">
        <p14:creationId xmlns:p14="http://schemas.microsoft.com/office/powerpoint/2010/main" val="1134838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3F252-3F38-0846-97A1-06BEB6A69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(viii). C) brazilian – paraguayan centre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BDE03-B1B4-BE42-8FA4-76044490C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932" y="2691803"/>
            <a:ext cx="9603275" cy="345061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4000">
                <a:latin typeface="Arial Rounded MT Bold" panose="020F0704030504030204" pitchFamily="34" charset="0"/>
              </a:rPr>
              <a:t>Menioc, Peanut, Rubber tree, Pineapple, Brazil nut, Cashew, Purplegranadilla </a:t>
            </a:r>
          </a:p>
        </p:txBody>
      </p:sp>
    </p:spTree>
    <p:extLst>
      <p:ext uri="{BB962C8B-B14F-4D97-AF65-F5344CB8AC3E}">
        <p14:creationId xmlns:p14="http://schemas.microsoft.com/office/powerpoint/2010/main" val="11582421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DA5E3-3407-144C-A1AA-7EDC005A1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4389D14-7D75-934A-BA6A-E815BB9D96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47107"/>
            <a:ext cx="12192000" cy="6200588"/>
          </a:xfrm>
        </p:spPr>
      </p:pic>
    </p:spTree>
    <p:extLst>
      <p:ext uri="{BB962C8B-B14F-4D97-AF65-F5344CB8AC3E}">
        <p14:creationId xmlns:p14="http://schemas.microsoft.com/office/powerpoint/2010/main" val="3656583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E8A13-6617-6343-8FC7-BA57BC86B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What is a cereal?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3C0BF-E231-C64D-A2F9-B661AAAC4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Cereal are all members of the grass family.</a:t>
            </a:r>
          </a:p>
          <a:p>
            <a:r>
              <a:rPr lang="en-US"/>
              <a:t>Examples includes rice, wheat, maize, and sorghum.</a:t>
            </a:r>
          </a:p>
          <a:p>
            <a:r>
              <a:rPr lang="en-US"/>
              <a:t>They are grown for their seeds ( grains) which are high in carbohydrates and protein.</a:t>
            </a:r>
          </a:p>
          <a:p>
            <a:r>
              <a:rPr lang="en-US"/>
              <a:t>The water content of the grain is low compared to other vegetables.</a:t>
            </a:r>
          </a:p>
        </p:txBody>
      </p:sp>
    </p:spTree>
    <p:extLst>
      <p:ext uri="{BB962C8B-B14F-4D97-AF65-F5344CB8AC3E}">
        <p14:creationId xmlns:p14="http://schemas.microsoft.com/office/powerpoint/2010/main" val="189641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3301A-D43D-9E47-BE4B-3C967B1D2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F044DC2-53CF-1E46-B8E1-7765E08682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392" y="0"/>
            <a:ext cx="12131607" cy="6858000"/>
          </a:xfrm>
        </p:spPr>
      </p:pic>
    </p:spTree>
    <p:extLst>
      <p:ext uri="{BB962C8B-B14F-4D97-AF65-F5344CB8AC3E}">
        <p14:creationId xmlns:p14="http://schemas.microsoft.com/office/powerpoint/2010/main" val="18973796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826BF-599D-894F-A324-02F20D026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   </a:t>
            </a:r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    Cereal crop (wheat)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3CFDA-50A9-4F41-8BBB-BDD3CD106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463" y="1853754"/>
            <a:ext cx="4151362" cy="5579482"/>
          </a:xfrm>
        </p:spPr>
        <p:txBody>
          <a:bodyPr>
            <a:noAutofit/>
          </a:bodyPr>
          <a:lstStyle/>
          <a:p>
            <a:r>
              <a:rPr lang="en-US" sz="2400">
                <a:solidFill>
                  <a:schemeClr val="accent2">
                    <a:lumMod val="50000"/>
                  </a:schemeClr>
                </a:solidFill>
              </a:rPr>
              <a:t>Botanical name :  </a:t>
            </a:r>
            <a:r>
              <a:rPr lang="en-US" sz="2400"/>
              <a:t>Triticum aestivum( common bread syn. , T. Durum</a:t>
            </a:r>
          </a:p>
          <a:p>
            <a:r>
              <a:rPr lang="en-US" sz="2400">
                <a:solidFill>
                  <a:schemeClr val="accent2">
                    <a:lumMod val="50000"/>
                  </a:schemeClr>
                </a:solidFill>
              </a:rPr>
              <a:t>Common name </a:t>
            </a:r>
            <a:r>
              <a:rPr lang="en-US" sz="2400"/>
              <a:t>: Wheat , Gehun (hindi)</a:t>
            </a:r>
          </a:p>
          <a:p>
            <a:r>
              <a:rPr lang="en-US" sz="2400">
                <a:solidFill>
                  <a:schemeClr val="accent2">
                    <a:lumMod val="50000"/>
                  </a:schemeClr>
                </a:solidFill>
              </a:rPr>
              <a:t>Family</a:t>
            </a:r>
            <a:r>
              <a:rPr lang="en-US" sz="2400"/>
              <a:t> : Poaceae (Graminae)</a:t>
            </a:r>
          </a:p>
          <a:p>
            <a:r>
              <a:rPr lang="en-US" sz="2400">
                <a:solidFill>
                  <a:schemeClr val="accent2">
                    <a:lumMod val="50000"/>
                  </a:schemeClr>
                </a:solidFill>
              </a:rPr>
              <a:t>Chromosome no. : </a:t>
            </a:r>
            <a:r>
              <a:rPr lang="en-US" sz="2400"/>
              <a:t> 2n = 28 , 42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8634C16-29B1-EF49-9A53-ECB3FBC6A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2796" y="1853754"/>
            <a:ext cx="6858000" cy="398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233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9CA10-2E2A-8A4C-8999-90EC76C2F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Origin and Evolution of wheat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88480-DBEE-614D-AAC4-DF278A2F0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>
                <a:latin typeface="Arial Rounded MT Bold" panose="020F0704030504030204" pitchFamily="34" charset="0"/>
              </a:rPr>
              <a:t>According to the archaeological and genetical studies, modern wheat originated in the 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karacadag </a:t>
            </a:r>
            <a:r>
              <a:rPr lang="en-US" sz="2400">
                <a:latin typeface="Arial Rounded MT Bold" panose="020F0704030504030204" pitchFamily="34" charset="0"/>
              </a:rPr>
              <a:t>mountain region of </a:t>
            </a: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southeastern Turkey.</a:t>
            </a:r>
          </a:p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The origin </a:t>
            </a:r>
            <a:r>
              <a:rPr lang="en-US" sz="2400">
                <a:latin typeface="Arial Rounded MT Bold" panose="020F0704030504030204" pitchFamily="34" charset="0"/>
              </a:rPr>
              <a:t>of domesticated wheat is a classical example of evolution through hyberidization and polyploidy(more precisely amphiploidy, consisting of A,B, and D genome) involving species of wheat and goat grasses.</a:t>
            </a:r>
          </a:p>
          <a:p>
            <a:endParaRPr lang="en-US" sz="240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01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D53D7-90E1-B644-B79F-C47C14469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451" y="1934882"/>
            <a:ext cx="7184756" cy="4191000"/>
          </a:xfrm>
        </p:spPr>
        <p:txBody>
          <a:bodyPr>
            <a:normAutofit/>
          </a:bodyPr>
          <a:lstStyle/>
          <a:p>
            <a:r>
              <a:rPr lang="en-US" sz="4000">
                <a:latin typeface="Arial Rounded MT Bold" panose="020F0704030504030204" pitchFamily="34" charset="0"/>
              </a:rPr>
              <a:t>Three groups of wheat – diploid (2n=14) tetraploid        ( 2n =28) and hexaploid (2n=42) are still reported to occure in Near East.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DF5EBA1-564B-5B4E-B9F7-B6B75FE53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9624" y="2246779"/>
            <a:ext cx="4162425" cy="356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979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1015195A-5C95-9F4C-80F3-4423CBD431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18515" y="0"/>
            <a:ext cx="12629029" cy="1238997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187058-F921-914D-B41C-673A28B79137}"/>
              </a:ext>
            </a:extLst>
          </p:cNvPr>
          <p:cNvSpPr txBox="1"/>
          <p:nvPr/>
        </p:nvSpPr>
        <p:spPr>
          <a:xfrm flipH="1">
            <a:off x="2089897" y="0"/>
            <a:ext cx="8721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u="sng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Evolution of domesticated wheat</a:t>
            </a:r>
          </a:p>
        </p:txBody>
      </p:sp>
    </p:spTree>
    <p:extLst>
      <p:ext uri="{BB962C8B-B14F-4D97-AF65-F5344CB8AC3E}">
        <p14:creationId xmlns:p14="http://schemas.microsoft.com/office/powerpoint/2010/main" val="13151013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C2244-A420-C841-9C93-215C1BEE5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Botanical characterstics of wheat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91DD6-B26D-0841-84D4-0F8F60064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26" y="1853754"/>
            <a:ext cx="6523273" cy="4128827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Wheat plant is an erect grass ranging in height from 0.6- 1.5 m.</a:t>
            </a:r>
          </a:p>
          <a:p>
            <a:r>
              <a:rPr lang="en-US"/>
              <a:t>Two types of roots – seminal ( seed) roots and adventious roots ( also called nodal or crown roots) are present in wheat.</a:t>
            </a:r>
          </a:p>
          <a:p>
            <a:r>
              <a:rPr lang="en-US"/>
              <a:t>The root system in mature plants can extend to 1-2m deep or more depending upon the soil conditions.</a:t>
            </a:r>
          </a:p>
          <a:p>
            <a:r>
              <a:rPr lang="en-US"/>
              <a:t>The stem, also known as culm, is divided into nodes and internodes which are distinctly visible. </a:t>
            </a:r>
          </a:p>
          <a:p>
            <a:r>
              <a:rPr lang="en-US"/>
              <a:t>The shoot system ia made up of a series of reporting units called phytomers.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865117E-948D-C346-BBB7-3A3AFF2AF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891" y="2018315"/>
            <a:ext cx="4538383" cy="403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5856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E1FA63EF-E27D-2944-BB04-BB62553F07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77" y="93382"/>
            <a:ext cx="12173323" cy="6577853"/>
          </a:xfrm>
        </p:spPr>
      </p:pic>
    </p:spTree>
    <p:extLst>
      <p:ext uri="{BB962C8B-B14F-4D97-AF65-F5344CB8AC3E}">
        <p14:creationId xmlns:p14="http://schemas.microsoft.com/office/powerpoint/2010/main" val="22436157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3A6723BB-9F06-9F42-BBFC-753FAFDDF7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087" y="0"/>
            <a:ext cx="11859559" cy="6032500"/>
          </a:xfrm>
        </p:spPr>
      </p:pic>
    </p:spTree>
    <p:extLst>
      <p:ext uri="{BB962C8B-B14F-4D97-AF65-F5344CB8AC3E}">
        <p14:creationId xmlns:p14="http://schemas.microsoft.com/office/powerpoint/2010/main" val="34160230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DB567-2E67-4048-A948-330CE58D0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Cultivation of wheat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1867B36-1AE8-2B4F-B506-19D309DBC0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20129" y="1853753"/>
            <a:ext cx="5171871" cy="4199727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A517D4-AA3F-A94D-8181-6F054D361EDE}"/>
              </a:ext>
            </a:extLst>
          </p:cNvPr>
          <p:cNvSpPr txBox="1"/>
          <p:nvPr/>
        </p:nvSpPr>
        <p:spPr>
          <a:xfrm rot="10800000" flipV="1">
            <a:off x="543903" y="2063313"/>
            <a:ext cx="60488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sz="3200">
                <a:solidFill>
                  <a:schemeClr val="accent1">
                    <a:lumMod val="75000"/>
                  </a:schemeClr>
                </a:solidFill>
              </a:rPr>
              <a:t>Climate : </a:t>
            </a:r>
            <a:r>
              <a:rPr lang="en-US" sz="3200"/>
              <a:t>Wheat is a crop of mid latitudes and requires a cool climate with modrate rainfall.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/>
              <a:t>An ideal temparature for its vigorous grwoth is 10°C to 15°C during winter and 25°C to 26°C during the summer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accent1">
                    <a:lumMod val="75000"/>
                  </a:schemeClr>
                </a:solidFill>
              </a:rPr>
              <a:t>Annual rainfall about 65-75 cm.</a:t>
            </a:r>
          </a:p>
          <a:p>
            <a:pPr algn="l"/>
            <a:endParaRPr lang="en-US" sz="32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93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43DB0-FBEB-694A-856A-601B8D184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362" y="373530"/>
            <a:ext cx="9603275" cy="5326529"/>
          </a:xfrm>
        </p:spPr>
        <p:txBody>
          <a:bodyPr/>
          <a:lstStyle/>
          <a:p>
            <a:r>
              <a:rPr lang="en-US" sz="280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Soil</a:t>
            </a:r>
            <a:r>
              <a:rPr lang="en-US"/>
              <a:t> : </a:t>
            </a:r>
            <a:r>
              <a:rPr lang="en-US">
                <a:latin typeface="Arial Rounded MT Bold" panose="020F0704030504030204" pitchFamily="34" charset="0"/>
              </a:rPr>
              <a:t>A well drained , fertile, deep alluvial loam or clay loam soil with a pH of 6.0-7.5 is best suited for cultivation of wheat.</a:t>
            </a:r>
          </a:p>
          <a:p>
            <a:r>
              <a:rPr lang="en-US">
                <a:latin typeface="Arial Rounded MT Bold" panose="020F0704030504030204" pitchFamily="34" charset="0"/>
              </a:rPr>
              <a:t>India has been divided into following six agro- climaic zones:</a:t>
            </a:r>
          </a:p>
          <a:p>
            <a:endParaRPr lang="en-US">
              <a:latin typeface="Arial Rounded MT Bold" panose="020F07040305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Arial Rounded MT Bold" panose="020F0704030504030204" pitchFamily="34" charset="0"/>
              </a:rPr>
              <a:t>Northern Hill Zone (parts of H.P, UK &amp; J&amp;K) : </a:t>
            </a: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Arial Rounded MT Bold" panose="020F0704030504030204" pitchFamily="34" charset="0"/>
              </a:rPr>
              <a:t>North West plain Zone (Punjab, Haryana, parts of U.P.)</a:t>
            </a: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Arial Rounded MT Bold" panose="020F0704030504030204" pitchFamily="34" charset="0"/>
              </a:rPr>
              <a:t>North East plain Zone (west Bengal, assam)</a:t>
            </a: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Arial Rounded MT Bold" panose="020F0704030504030204" pitchFamily="34" charset="0"/>
              </a:rPr>
              <a:t>Central Zone (M.P., parts of U.P., Gujrat)</a:t>
            </a: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Arial Rounded MT Bold" panose="020F0704030504030204" pitchFamily="34" charset="0"/>
              </a:rPr>
              <a:t>Peninsular Zone (Karnataka, Andhra, Telangana, Maharastra)</a:t>
            </a: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Arial Rounded MT Bold" panose="020F0704030504030204" pitchFamily="34" charset="0"/>
              </a:rPr>
              <a:t>Southern Hills zone (Tamilnadu)</a:t>
            </a:r>
          </a:p>
          <a:p>
            <a:pPr marL="457200" indent="-457200">
              <a:buFont typeface="+mj-lt"/>
              <a:buAutoNum type="arabicPeriod"/>
            </a:pPr>
            <a:endParaRPr lang="en-US"/>
          </a:p>
          <a:p>
            <a:pPr marL="457200" indent="-457200">
              <a:buFont typeface="+mj-lt"/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7950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7B61B-C98B-5B45-93A3-9C5243B1E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177" y="980514"/>
            <a:ext cx="9603275" cy="4289727"/>
          </a:xfrm>
        </p:spPr>
        <p:txBody>
          <a:bodyPr>
            <a:normAutofit fontScale="92500"/>
          </a:bodyPr>
          <a:lstStyle/>
          <a:p>
            <a:r>
              <a:rPr lang="en-US" sz="440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Sowing</a:t>
            </a:r>
            <a:r>
              <a:rPr lang="en-US"/>
              <a:t> :</a:t>
            </a:r>
          </a:p>
          <a:p>
            <a:pPr marL="457200" indent="-457200">
              <a:buFont typeface="+mj-lt"/>
              <a:buAutoNum type="arabicPeriod"/>
            </a:pPr>
            <a:endParaRPr lang="en-US"/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Arial Rounded MT Bold" panose="020F0704030504030204" pitchFamily="34" charset="0"/>
              </a:rPr>
              <a:t>Wheat is mostly grown as a rabi season crop in india</a:t>
            </a: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Arial Rounded MT Bold" panose="020F0704030504030204" pitchFamily="34" charset="0"/>
              </a:rPr>
              <a:t>It is sown in the begning of winter and is harvested in the begning of summer </a:t>
            </a: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Arial Rounded MT Bold" panose="020F0704030504030204" pitchFamily="34" charset="0"/>
              </a:rPr>
              <a:t>It Sown in september ro October in karnataka, Maharastra,  Andhra pradesh, Madhya pradesh and West Bengal; October in Himachal pradesh , Uttrakand and jammu &amp; kashmir.</a:t>
            </a: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Arial Rounded MT Bold" panose="020F0704030504030204" pitchFamily="34" charset="0"/>
              </a:rPr>
              <a:t>Seed are shallower in moist and heavy soils, while they are sown deep in rough, dry and light  soils.</a:t>
            </a:r>
          </a:p>
        </p:txBody>
      </p:sp>
    </p:spTree>
    <p:extLst>
      <p:ext uri="{BB962C8B-B14F-4D97-AF65-F5344CB8AC3E}">
        <p14:creationId xmlns:p14="http://schemas.microsoft.com/office/powerpoint/2010/main" val="21033967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BC507-DC73-EF4C-926A-6B70A5CD7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3AA3399-DC1F-B447-BC46-C25693E2FB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56618"/>
          </a:xfrm>
        </p:spPr>
      </p:pic>
    </p:spTree>
    <p:extLst>
      <p:ext uri="{BB962C8B-B14F-4D97-AF65-F5344CB8AC3E}">
        <p14:creationId xmlns:p14="http://schemas.microsoft.com/office/powerpoint/2010/main" val="33288097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D4253-BE7F-F245-B662-E1609508B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>
                <a:latin typeface="+mn-lt"/>
                <a:ea typeface="+mn-ea"/>
                <a:cs typeface="+mn-cs"/>
              </a:rPr>
              <a:t> </a:t>
            </a:r>
            <a:r>
              <a:rPr lang="en-US"/>
              <a:t> </a:t>
            </a:r>
            <a:r>
              <a:rPr lang="en-US" sz="4000" u="sng">
                <a:solidFill>
                  <a:srgbClr val="FF0000"/>
                </a:solidFill>
                <a:latin typeface="Algerian" pitchFamily="82" charset="0"/>
              </a:rPr>
              <a:t>Manuring</a:t>
            </a:r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4CCA2-A5D7-B449-A2CB-7D070382E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991" y="2015732"/>
            <a:ext cx="5533421" cy="3848680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>
                <a:latin typeface="Arial Rounded MT Bold" panose="020F0704030504030204" pitchFamily="34" charset="0"/>
              </a:rPr>
              <a:t>Wheat crop requires all the essential mineral nutrients; nitogen (N), phosphorus (P), and potassium (K) need to ba supplemented through fertilizers.</a:t>
            </a: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Arial Rounded MT Bold" panose="020F0704030504030204" pitchFamily="34" charset="0"/>
              </a:rPr>
              <a:t>NPK@ 60 kg N, 30 kg P, and 30 kg K hectare (ha) should be applied as basal dressing before the last preparatory </a:t>
            </a: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Arial Rounded MT Bold" panose="020F0704030504030204" pitchFamily="34" charset="0"/>
              </a:rPr>
              <a:t>Top dressing with nitrogen (urea) @ 30 kg/ ha. Should be done after 21-32 days after sowing 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D62F2D5-5FD5-E344-B3D2-7A04D24C8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53754"/>
            <a:ext cx="6032500" cy="484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5178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13DAA-549B-9543-B745-3813F04E3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Harvesting</a:t>
            </a:r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FBCCA-39C3-6047-9B29-ADA66E5D9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231" y="2115223"/>
            <a:ext cx="10377623" cy="4346835"/>
          </a:xfrm>
        </p:spPr>
        <p:txBody>
          <a:bodyPr>
            <a:normAutofit/>
          </a:bodyPr>
          <a:lstStyle/>
          <a:p>
            <a:r>
              <a:rPr lang="en-US" sz="2200">
                <a:latin typeface="Arial Rounded MT Bold" panose="020F0704030504030204" pitchFamily="34" charset="0"/>
              </a:rPr>
              <a:t>The harvesting is done in Jan.- Feb. Karnataka, Andhra pradesh, M.P., and West Bengali; March – April in Punjab, Haryana, U.P., Rajasthan and in April- May in Himachal pradesh ang J&amp;K.</a:t>
            </a:r>
          </a:p>
          <a:p>
            <a:r>
              <a:rPr lang="en-US" sz="2200">
                <a:latin typeface="Arial Rounded MT Bold" panose="020F0704030504030204" pitchFamily="34" charset="0"/>
              </a:rPr>
              <a:t>Crop matures 100-110 days in peninsular and central India,120- 140 days in plains of north India and 160-200 days in high hills.</a:t>
            </a:r>
          </a:p>
          <a:p>
            <a:r>
              <a:rPr lang="en-US" sz="2200">
                <a:latin typeface="Arial Rounded MT Bold" panose="020F0704030504030204" pitchFamily="34" charset="0"/>
              </a:rPr>
              <a:t>Harvesting is carried out manually with the help of sickle (drati) in most part of India.</a:t>
            </a:r>
          </a:p>
          <a:p>
            <a:r>
              <a:rPr lang="en-US" sz="2200">
                <a:latin typeface="Arial Rounded MT Bold" panose="020F0704030504030204" pitchFamily="34" charset="0"/>
              </a:rPr>
              <a:t>Harvested crop is threshed manually or with the help of mechanized threshers</a:t>
            </a:r>
            <a:r>
              <a:rPr lang="en-US">
                <a:latin typeface="Arial Rounded MT Bold" panose="020F07040305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47577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E6B5B-7DC3-4A4E-B19D-917F06DA3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A610AE3-3CE6-7D48-AB22-F9DF605981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80" y="0"/>
            <a:ext cx="12010839" cy="6858000"/>
          </a:xfrm>
        </p:spPr>
      </p:pic>
    </p:spTree>
    <p:extLst>
      <p:ext uri="{BB962C8B-B14F-4D97-AF65-F5344CB8AC3E}">
        <p14:creationId xmlns:p14="http://schemas.microsoft.com/office/powerpoint/2010/main" val="6433650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8E36A-BA6B-2743-A0FF-83362991A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u="sng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Production of wheat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0CA53-1C14-5E46-BBB3-A9CCAA675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362" y="1853754"/>
            <a:ext cx="9603275" cy="3450613"/>
          </a:xfrm>
        </p:spPr>
        <p:txBody>
          <a:bodyPr>
            <a:normAutofit lnSpcReduction="10000"/>
          </a:bodyPr>
          <a:lstStyle/>
          <a:p>
            <a:r>
              <a:rPr lang="en-US"/>
              <a:t> </a:t>
            </a:r>
            <a:r>
              <a:rPr lang="en-US" sz="3200">
                <a:latin typeface="Arial Rounded MT Bold" panose="020F0704030504030204" pitchFamily="34" charset="0"/>
              </a:rPr>
              <a:t>China, India, Ryssia, United States, France, Canada, GernPakistan, Australia and Ukraine are major wheat producing countries in the world </a:t>
            </a:r>
          </a:p>
          <a:p>
            <a:r>
              <a:rPr lang="en-US" sz="3200">
                <a:latin typeface="Arial Rounded MT Bold" panose="020F0704030504030204" pitchFamily="34" charset="0"/>
              </a:rPr>
              <a:t>India  is the second largest producer of wheat in the world (95.8 million tonnes) </a:t>
            </a:r>
          </a:p>
        </p:txBody>
      </p:sp>
    </p:spTree>
    <p:extLst>
      <p:ext uri="{BB962C8B-B14F-4D97-AF65-F5344CB8AC3E}">
        <p14:creationId xmlns:p14="http://schemas.microsoft.com/office/powerpoint/2010/main" val="40964040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B6883-EE6A-124D-8C3D-4E32AD091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79A2D28-E188-8442-B320-18A76226C7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53481"/>
          </a:xfrm>
        </p:spPr>
      </p:pic>
    </p:spTree>
    <p:extLst>
      <p:ext uri="{BB962C8B-B14F-4D97-AF65-F5344CB8AC3E}">
        <p14:creationId xmlns:p14="http://schemas.microsoft.com/office/powerpoint/2010/main" val="4574834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BA988E3-716E-374A-A933-9E2975ED2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3812" y="2151623"/>
            <a:ext cx="9604375" cy="3451225"/>
          </a:xfrm>
        </p:spPr>
        <p:txBody>
          <a:bodyPr>
            <a:normAutofit fontScale="92500" lnSpcReduction="10000"/>
          </a:bodyPr>
          <a:lstStyle/>
          <a:p>
            <a:r>
              <a:rPr lang="en-US" sz="3500">
                <a:latin typeface="Arial Rounded MT Bold" panose="020F0704030504030204" pitchFamily="34" charset="0"/>
                <a:cs typeface="Arial" panose="020B0604020202020204" pitchFamily="34" charset="0"/>
              </a:rPr>
              <a:t>High Yeilding Varieties</a:t>
            </a:r>
            <a:r>
              <a:rPr lang="en-US" sz="3500"/>
              <a:t>: </a:t>
            </a:r>
            <a:r>
              <a:rPr lang="en-US" sz="2400">
                <a:latin typeface="Arial Rounded MT Bold" panose="020F0704030504030204" pitchFamily="34" charset="0"/>
              </a:rPr>
              <a:t>A number of high yielding and promising wheat varietiesof Agrictilture &amp; Farmers Welfare, 2014-15)nly the have been developed by Indian breeders and released for cultivation under different culturalconditions and agroclimatic xones. </a:t>
            </a:r>
          </a:p>
          <a:p>
            <a:r>
              <a:rPr lang="en-US" sz="2400">
                <a:latin typeface="Arial Rounded MT Bold" panose="020F0704030504030204" pitchFamily="34" charset="0"/>
              </a:rPr>
              <a:t>Most of these cultivars were semi-dwart and lodging resistant.Same of the previounly used cultivars were Kalyan Sona, Sonalika. Sharbati Sonora, Moti, Hira,Sonora 64 and Lerma Rojo 64. </a:t>
            </a:r>
          </a:p>
        </p:txBody>
      </p:sp>
    </p:spTree>
    <p:extLst>
      <p:ext uri="{BB962C8B-B14F-4D97-AF65-F5344CB8AC3E}">
        <p14:creationId xmlns:p14="http://schemas.microsoft.com/office/powerpoint/2010/main" val="8079947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48773-1CDF-4445-99EE-330C2AC32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623" y="1242244"/>
            <a:ext cx="9603275" cy="1049235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UTILISATION OF WHEAt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E6707-1921-0543-91E2-826C133BA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20" y="2165143"/>
            <a:ext cx="9603275" cy="3450613"/>
          </a:xfrm>
        </p:spPr>
        <p:txBody>
          <a:bodyPr>
            <a:normAutofit fontScale="92500" lnSpcReduction="20000"/>
          </a:bodyPr>
          <a:lstStyle/>
          <a:p>
            <a:r>
              <a:rPr lang="en-US" sz="3200">
                <a:latin typeface="Arial Rounded MT Bold" panose="020F0704030504030204" pitchFamily="34" charset="0"/>
              </a:rPr>
              <a:t>Staple Food: </a:t>
            </a:r>
            <a:r>
              <a:rPr lang="en-US">
                <a:latin typeface="Arial Rounded MT Bold" panose="020F0704030504030204" pitchFamily="34" charset="0"/>
              </a:rPr>
              <a:t>Wheat is the staple food of millions of people worldwide. It is a goodsource of calories, proteins, minerals and vitamins </a:t>
            </a:r>
          </a:p>
          <a:p>
            <a:r>
              <a:rPr lang="en-US">
                <a:latin typeface="Arial Rounded MT Bold" panose="020F0704030504030204" pitchFamily="34" charset="0"/>
              </a:rPr>
              <a:t>wheat flour is deficientin essential amino acid lysine. Grains are milled to prepare flour.</a:t>
            </a:r>
          </a:p>
          <a:p>
            <a:r>
              <a:rPr lang="en-US">
                <a:latin typeface="Arial Rounded MT Bold" panose="020F0704030504030204" pitchFamily="34" charset="0"/>
              </a:rPr>
              <a:t> Chapattis (lndian brcad) arePrepared from flour of medium hard bread wheat varieties in many parts of India and serve as1aple food.</a:t>
            </a:r>
          </a:p>
          <a:p>
            <a:r>
              <a:rPr lang="en-US">
                <a:latin typeface="Arial Rounded MT Bold" panose="020F0704030504030204" pitchFamily="34" charset="0"/>
              </a:rPr>
              <a:t> A number of other ethnic tood prepatations such as andoori, naan, rumali. puri,c afe also prepared in India. Medium hard bread wheat is most suitable lor this purpose.</a:t>
            </a:r>
          </a:p>
        </p:txBody>
      </p:sp>
    </p:spTree>
    <p:extLst>
      <p:ext uri="{BB962C8B-B14F-4D97-AF65-F5344CB8AC3E}">
        <p14:creationId xmlns:p14="http://schemas.microsoft.com/office/powerpoint/2010/main" val="29512441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B0080-B96C-0C4A-9D52-61F9C1227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CB22F5F-37F2-2E4A-A056-A2D5B2201B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7352" y="-149412"/>
            <a:ext cx="12229352" cy="6221569"/>
          </a:xfrm>
        </p:spPr>
      </p:pic>
    </p:spTree>
    <p:extLst>
      <p:ext uri="{BB962C8B-B14F-4D97-AF65-F5344CB8AC3E}">
        <p14:creationId xmlns:p14="http://schemas.microsoft.com/office/powerpoint/2010/main" val="39178388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8EE0F-94AD-D14D-87A0-B115A1FAA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917" y="1942353"/>
            <a:ext cx="11144166" cy="5173382"/>
          </a:xfrm>
        </p:spPr>
        <p:txBody>
          <a:bodyPr>
            <a:normAutofit/>
          </a:bodyPr>
          <a:lstStyle/>
          <a:p>
            <a:r>
              <a:rPr lang="en-US" sz="2400">
                <a:latin typeface="Arial Rounded MT Bold" panose="020F0704030504030204" pitchFamily="34" charset="0"/>
              </a:rPr>
              <a:t>It serves as a readymadecereal article. Indian hard bread wheat is suitable for making fermented products</a:t>
            </a:r>
          </a:p>
          <a:p>
            <a:r>
              <a:rPr lang="en-US" sz="2400">
                <a:latin typeface="Arial Rounded MT Bold" panose="020F0704030504030204" pitchFamily="34" charset="0"/>
              </a:rPr>
              <a:t>Cake, Pastries and Cookies: The soft whear is used for making cake, and pastries. Biscuits, cookies, muftins andother bakery products are also prepared using wheat flour.</a:t>
            </a:r>
          </a:p>
          <a:p>
            <a:r>
              <a:rPr lang="en-US" sz="2400">
                <a:latin typeface="Arial Rounded MT Bold" panose="020F0704030504030204" pitchFamily="34" charset="0"/>
              </a:rPr>
              <a:t>Wheat Products: Indian products such as rawa, saji, maida and semian areprepared from hard wheat. These ethnic foods are prepared and served on some occasions in India.</a:t>
            </a:r>
          </a:p>
        </p:txBody>
      </p:sp>
    </p:spTree>
    <p:extLst>
      <p:ext uri="{BB962C8B-B14F-4D97-AF65-F5344CB8AC3E}">
        <p14:creationId xmlns:p14="http://schemas.microsoft.com/office/powerpoint/2010/main" val="25380194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AEBAE-373D-5E4B-AF8C-2A763F29C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4817099"/>
          </a:xfrm>
        </p:spPr>
        <p:txBody>
          <a:bodyPr/>
          <a:lstStyle/>
          <a:p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05E857C4-B152-F34C-AA1C-5238E6B89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82" y="1"/>
            <a:ext cx="11990294" cy="619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158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5F9CE-6F76-B74A-9040-122CF7D60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6801737-9D2B-4247-A2E2-092EA4BD08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302572"/>
          </a:xfrm>
        </p:spPr>
      </p:pic>
    </p:spTree>
    <p:extLst>
      <p:ext uri="{BB962C8B-B14F-4D97-AF65-F5344CB8AC3E}">
        <p14:creationId xmlns:p14="http://schemas.microsoft.com/office/powerpoint/2010/main" val="26968259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DEE3E-6D1C-7F4F-9135-C013980AE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2DEB451-A1A6-914E-8EE3-D7E2A3583B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029" y="-539750"/>
            <a:ext cx="12419853" cy="7265147"/>
          </a:xfrm>
        </p:spPr>
      </p:pic>
    </p:spTree>
    <p:extLst>
      <p:ext uri="{BB962C8B-B14F-4D97-AF65-F5344CB8AC3E}">
        <p14:creationId xmlns:p14="http://schemas.microsoft.com/office/powerpoint/2010/main" val="23981368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D4F16-E027-F040-8570-361FEE4C7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4742393"/>
          </a:xfrm>
        </p:spPr>
        <p:txBody>
          <a:bodyPr/>
          <a:lstStyle/>
          <a:p>
            <a:br>
              <a:rPr lang="en-US"/>
            </a:br>
            <a:br>
              <a:rPr lang="en-US"/>
            </a:br>
            <a:br>
              <a:rPr lang="en-US"/>
            </a:br>
            <a:r>
              <a:rPr lang="en-US">
                <a:solidFill>
                  <a:srgbClr val="002060"/>
                </a:solidFill>
              </a:rPr>
              <a:t>        </a:t>
            </a:r>
            <a:r>
              <a:rPr lang="en-US" b="1">
                <a:solidFill>
                  <a:srgbClr val="002060"/>
                </a:solidFill>
                <a:latin typeface="Algerian" pitchFamily="82" charset="0"/>
              </a:rPr>
              <a:t> </a:t>
            </a:r>
            <a:br>
              <a:rPr lang="en-US" b="1">
                <a:solidFill>
                  <a:srgbClr val="002060"/>
                </a:solidFill>
                <a:latin typeface="Algerian" pitchFamily="82" charset="0"/>
              </a:rPr>
            </a:br>
            <a:r>
              <a:rPr lang="en-US" b="1">
                <a:solidFill>
                  <a:srgbClr val="002060"/>
                </a:solidFill>
                <a:latin typeface="Algerian" pitchFamily="82" charset="0"/>
              </a:rPr>
              <a:t>        </a:t>
            </a: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   ……..</a:t>
            </a:r>
            <a:r>
              <a:rPr lang="en-US" sz="6000" b="1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Thank you……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13984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resentationFormat>Widescreen</PresentationFormat>
  <Slides>48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Gallery</vt:lpstr>
      <vt:lpstr>PowerPoint Presentation</vt:lpstr>
      <vt:lpstr>Braches of economic botany</vt:lpstr>
      <vt:lpstr>Classification of crop plants: </vt:lpstr>
      <vt:lpstr>Classification based on use </vt:lpstr>
      <vt:lpstr>Classification based on economic importance </vt:lpstr>
      <vt:lpstr>Crop production </vt:lpstr>
      <vt:lpstr>PowerPoint Presentation</vt:lpstr>
      <vt:lpstr> </vt:lpstr>
      <vt:lpstr>Center of origin </vt:lpstr>
      <vt:lpstr>Vavilov Eight centre of origin</vt:lpstr>
      <vt:lpstr>(i). Chinese centre </vt:lpstr>
      <vt:lpstr>(II) ndian centrea</vt:lpstr>
      <vt:lpstr>PowerPoint Presentation</vt:lpstr>
      <vt:lpstr>(III) Central Asiatic centre</vt:lpstr>
      <vt:lpstr>(IV) Near eastern centre </vt:lpstr>
      <vt:lpstr>(V) mediterranean centre</vt:lpstr>
      <vt:lpstr>(VI) Abyssinian centre </vt:lpstr>
      <vt:lpstr>(VII) South Mexican and central  american Central</vt:lpstr>
      <vt:lpstr>(VIII). A) south american centre ( 62 plants listed)</vt:lpstr>
      <vt:lpstr>(Viii). B) chiloe centre ( island near the coast of southern chile)</vt:lpstr>
      <vt:lpstr>(viii). C) brazilian – paraguayan centre</vt:lpstr>
      <vt:lpstr>PowerPoint Presentation</vt:lpstr>
      <vt:lpstr>What is a cereal?</vt:lpstr>
      <vt:lpstr>PowerPoint Presentation</vt:lpstr>
      <vt:lpstr>         Cereal crop (wheat)</vt:lpstr>
      <vt:lpstr>Origin and Evolution of wheat</vt:lpstr>
      <vt:lpstr>PowerPoint Presentation</vt:lpstr>
      <vt:lpstr>PowerPoint Presentation</vt:lpstr>
      <vt:lpstr>Botanical characterstics of wheat </vt:lpstr>
      <vt:lpstr>PowerPoint Presentation</vt:lpstr>
      <vt:lpstr>PowerPoint Presentation</vt:lpstr>
      <vt:lpstr>Cultivation of wheat </vt:lpstr>
      <vt:lpstr>PowerPoint Presentation</vt:lpstr>
      <vt:lpstr>PowerPoint Presentation</vt:lpstr>
      <vt:lpstr>PowerPoint Presentation</vt:lpstr>
      <vt:lpstr>  Manuring </vt:lpstr>
      <vt:lpstr>Harvesting </vt:lpstr>
      <vt:lpstr>PowerPoint Presentation</vt:lpstr>
      <vt:lpstr>Production of wheat </vt:lpstr>
      <vt:lpstr>PowerPoint Presentation</vt:lpstr>
      <vt:lpstr>PowerPoint Presentation</vt:lpstr>
      <vt:lpstr>UTILISATION OF WHEAt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……..Thank you……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2022-02-27T10:13:20Z</dcterms:created>
  <dcterms:modified xsi:type="dcterms:W3CDTF">2022-02-28T05:01:59Z</dcterms:modified>
</cp:coreProperties>
</file>